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060323d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So next very interesting application is turning your home into </a:t>
            </a:r>
            <a:r>
              <a:rPr lang="bs-Latn-BA"/>
              <a:t>intelligent</a:t>
            </a:r>
            <a:r>
              <a:rPr lang="bs-Latn-BA"/>
              <a:t> home.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I hopw this concept is not new to you. A intelligent home in a </a:t>
            </a:r>
            <a:r>
              <a:rPr lang="bs-Latn-BA"/>
              <a:t>simplistic</a:t>
            </a:r>
            <a:r>
              <a:rPr lang="bs-Latn-BA"/>
              <a:t> manner means you are able to </a:t>
            </a:r>
            <a:r>
              <a:rPr lang="bs-Latn-BA"/>
              <a:t>controls</a:t>
            </a:r>
            <a:r>
              <a:rPr lang="bs-Latn-BA"/>
              <a:t> devices like fans, lights from your phone or something.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so that’s what a lay man definition.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Like I often do is go out of my room without turning off fans and lights.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so, if my home is IoT enBLRED fans would senses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out of town story</a:t>
            </a:r>
            <a:endParaRPr/>
          </a:p>
        </p:txBody>
      </p:sp>
      <p:sp>
        <p:nvSpPr>
          <p:cNvPr id="172" name="Google Shape;172;gd060323d9d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060323d9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one of the biggest challenges is </a:t>
            </a:r>
            <a:r>
              <a:rPr lang="bs-Latn-BA"/>
              <a:t>security</a:t>
            </a:r>
            <a:r>
              <a:rPr lang="bs-Latn-BA"/>
              <a:t> of user data. since these are small devices with much less computation </a:t>
            </a:r>
            <a:r>
              <a:rPr lang="bs-Latn-BA"/>
              <a:t>power</a:t>
            </a:r>
            <a:r>
              <a:rPr lang="bs-Latn-BA"/>
              <a:t> they are very much prone to hackers.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And no one wants their data privacy t be breached. soit </a:t>
            </a:r>
            <a:r>
              <a:rPr lang="bs-Latn-BA"/>
              <a:t>should</a:t>
            </a:r>
            <a:r>
              <a:rPr lang="bs-Latn-BA"/>
              <a:t> be </a:t>
            </a:r>
            <a:r>
              <a:rPr lang="bs-Latn-BA"/>
              <a:t>addressed</a:t>
            </a:r>
            <a:r>
              <a:rPr lang="bs-Latn-BA"/>
              <a:t> properly to keep IoT industry going.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Next</a:t>
            </a:r>
            <a:r>
              <a:rPr lang="bs-Latn-BA"/>
              <a:t> important challenge is data handling, sometimes what happens is when IOT device gets too many requests from end user it many also stop working or give errors.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As far as Power supply is concerned since these are electronic device they </a:t>
            </a:r>
            <a:r>
              <a:rPr lang="bs-Latn-BA"/>
              <a:t>consume</a:t>
            </a:r>
            <a:r>
              <a:rPr lang="bs-Latn-BA"/>
              <a:t> electric- so it should not create extra burden on power grid.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d060323d9d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6c5e8f5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As </a:t>
            </a:r>
            <a:r>
              <a:rPr lang="bs-Latn-BA"/>
              <a:t>discussed</a:t>
            </a:r>
            <a:r>
              <a:rPr lang="bs-Latn-BA"/>
              <a:t> above this is pictorial representation of how a hacker may steal your important information and may disrupt important </a:t>
            </a:r>
            <a:r>
              <a:rPr lang="bs-Latn-BA"/>
              <a:t>services</a:t>
            </a:r>
            <a:r>
              <a:rPr lang="bs-Latn-BA"/>
              <a:t>.</a:t>
            </a:r>
            <a:endParaRPr/>
          </a:p>
        </p:txBody>
      </p:sp>
      <p:sp>
        <p:nvSpPr>
          <p:cNvPr id="197" name="Google Shape;197;gd6c5e8f56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60323d9d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So, OK great upto this we </a:t>
            </a:r>
            <a:r>
              <a:rPr lang="bs-Latn-BA"/>
              <a:t>discussed</a:t>
            </a:r>
            <a:r>
              <a:rPr lang="bs-Latn-BA"/>
              <a:t> what is IoT and what is the </a:t>
            </a:r>
            <a:r>
              <a:rPr lang="bs-Latn-BA"/>
              <a:t>future</a:t>
            </a:r>
            <a:r>
              <a:rPr lang="bs-Latn-BA"/>
              <a:t> potential and </a:t>
            </a:r>
            <a:r>
              <a:rPr lang="bs-Latn-BA"/>
              <a:t>challenges</a:t>
            </a:r>
            <a:r>
              <a:rPr lang="bs-Latn-BA"/>
              <a:t> associated </a:t>
            </a:r>
            <a:r>
              <a:rPr lang="bs-Latn-BA"/>
              <a:t>with</a:t>
            </a:r>
            <a:r>
              <a:rPr lang="bs-Latn-BA"/>
              <a:t>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Now lets discuss how you can start with IoT. </a:t>
            </a:r>
            <a:r>
              <a:rPr lang="bs-Latn-BA"/>
              <a:t>According</a:t>
            </a:r>
            <a:r>
              <a:rPr lang="bs-Latn-BA"/>
              <a:t> to me best way is to learn by doing, </a:t>
            </a:r>
            <a:r>
              <a:rPr b="1" lang="bs-Latn-BA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Grab a NodeMCU or ESP8266 module and start exploring it.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Its a very cheap device which turn almost anything into an IoT device. Its functioning is almost similar to an arduino but with additional wireless capability.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In this GIF you can see its an simple iot device.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Just a LED connected to my mobile via cloud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first year exp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highly recoommend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 </a:t>
            </a:r>
            <a:endParaRPr/>
          </a:p>
        </p:txBody>
      </p:sp>
      <p:sp>
        <p:nvSpPr>
          <p:cNvPr id="207" name="Google Shape;207;gd060323d9d_3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060323d9d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d060323d9d_3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060323d9d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d060323d9d_3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060323d9d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d060323d9d_3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060323d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d060323d9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060323d9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d060323d9d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060323d9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d060323d9d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060323d9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d060323d9d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060323d9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d060323d9d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060323d9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d060323d9d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060323d9d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060323d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Yeah, </a:t>
            </a:r>
            <a:r>
              <a:rPr lang="bs-Latn-BA"/>
              <a:t>Thanks</a:t>
            </a:r>
            <a:r>
              <a:rPr lang="bs-Latn-BA"/>
              <a:t> Vivek!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/>
              <a:t>So lets discuss various applications of IoT.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Many companies from different sectors are adopting IoT to simply, improve and automate different processes.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this mean is suppose a company made some product, it also embeds some addition IoT device for data collection so it can improve the user experience in their future products.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wearables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agriculture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maintainnece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5214938" y="1214438"/>
            <a:ext cx="675322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rebuchet M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214938" y="3602038"/>
            <a:ext cx="675322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b="1" i="0" sz="4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s-Latn-BA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-610475" y="4914981"/>
            <a:ext cx="896556" cy="324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 rot="-5400000">
            <a:off x="-2113768" y="2546065"/>
            <a:ext cx="38886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bs-Latn-BA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Find more PowerPoint templates on </a:t>
            </a:r>
            <a:r>
              <a:rPr b="1" i="0" lang="bs-Latn-BA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prezentr.com</a:t>
            </a:r>
            <a:r>
              <a:rPr b="0" i="0" lang="bs-Latn-BA" sz="1200" u="none" cap="none" strike="noStrike">
                <a:solidFill>
                  <a:srgbClr val="A5A5A5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1200">
              <a:solidFill>
                <a:srgbClr val="A5A5A5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gif"/><Relationship Id="rId5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jpg"/><Relationship Id="rId5" Type="http://schemas.openxmlformats.org/officeDocument/2006/relationships/image" Target="../media/image3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9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Relationship Id="rId5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2.jp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ctrTitle"/>
          </p:nvPr>
        </p:nvSpPr>
        <p:spPr>
          <a:xfrm>
            <a:off x="5357825" y="2543349"/>
            <a:ext cx="6753300" cy="105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rebuchet MS"/>
              <a:buNone/>
            </a:pPr>
            <a:r>
              <a:rPr lang="bs-Latn-BA"/>
              <a:t>Internet of Things</a:t>
            </a:r>
            <a:endParaRPr/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5214950" y="3602046"/>
            <a:ext cx="6753300" cy="105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/>
        </p:nvSpPr>
        <p:spPr>
          <a:xfrm>
            <a:off x="314326" y="2766050"/>
            <a:ext cx="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2509250" y="888925"/>
            <a:ext cx="5433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7" name="Google Shape;177;p20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</a:rPr>
              <a:t>Intelligent Home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200" y="1858100"/>
            <a:ext cx="6063800" cy="3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 rotWithShape="1">
          <a:blip r:embed="rId5">
            <a:alphaModFix/>
          </a:blip>
          <a:srcRect b="10088" l="0" r="0" t="0"/>
          <a:stretch/>
        </p:blipFill>
        <p:spPr>
          <a:xfrm>
            <a:off x="281925" y="1448525"/>
            <a:ext cx="5511450" cy="424647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9944100" y="5314000"/>
            <a:ext cx="2247900" cy="1620300"/>
          </a:xfrm>
          <a:prstGeom prst="rect">
            <a:avLst/>
          </a:prstGeom>
          <a:solidFill>
            <a:srgbClr val="69C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7" name="Google Shape;187;p21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 of IoT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2330025" y="3763875"/>
            <a:ext cx="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1801750" y="2320600"/>
            <a:ext cx="54336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837800" y="2160475"/>
            <a:ext cx="54336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bs-Latn-BA" sz="2400"/>
              <a:t>Security Challenges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bs-Latn-BA" sz="2400"/>
              <a:t>Scalability Challenges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bs-Latn-BA" sz="2400"/>
              <a:t>Data volumes and interpretation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bs-Latn-BA" sz="2400"/>
              <a:t>Wireless communication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bs-Latn-BA" sz="2400"/>
              <a:t>Software complexity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bs-Latn-BA" sz="2400"/>
              <a:t>Power Supply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925" y="1946625"/>
            <a:ext cx="4944275" cy="346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8820125" y="1528200"/>
            <a:ext cx="543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>
                <a:latin typeface="Trebuchet MS"/>
                <a:ea typeface="Trebuchet MS"/>
                <a:cs typeface="Trebuchet MS"/>
                <a:sym typeface="Trebuchet MS"/>
              </a:rPr>
              <a:t>Big Data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9944100" y="5237800"/>
            <a:ext cx="2247900" cy="1620300"/>
          </a:xfrm>
          <a:prstGeom prst="rect">
            <a:avLst/>
          </a:prstGeom>
          <a:solidFill>
            <a:srgbClr val="69C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00" name="Google Shape;200;p22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 of IoT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2" name="Google Shape;202;p22"/>
          <p:cNvSpPr/>
          <p:nvPr/>
        </p:nvSpPr>
        <p:spPr>
          <a:xfrm>
            <a:off x="9944100" y="5237800"/>
            <a:ext cx="2247900" cy="1620300"/>
          </a:xfrm>
          <a:prstGeom prst="rect">
            <a:avLst/>
          </a:prstGeom>
          <a:solidFill>
            <a:srgbClr val="69C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oT Security: 10 Challenges of Securing IoT Communications | PubNub" id="203" name="Google Shape;203;p22"/>
          <p:cNvPicPr preferRelativeResize="0"/>
          <p:nvPr/>
        </p:nvPicPr>
        <p:blipFill rotWithShape="1">
          <a:blip r:embed="rId4">
            <a:alphaModFix/>
          </a:blip>
          <a:srcRect b="3901" l="0" r="0" t="0"/>
          <a:stretch/>
        </p:blipFill>
        <p:spPr>
          <a:xfrm>
            <a:off x="1929025" y="1276475"/>
            <a:ext cx="8333949" cy="51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2360475" y="1405050"/>
            <a:ext cx="149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s-Latn-BA" sz="2000">
                <a:latin typeface="Trebuchet MS"/>
                <a:ea typeface="Trebuchet MS"/>
                <a:cs typeface="Trebuchet MS"/>
                <a:sym typeface="Trebuchet MS"/>
              </a:rPr>
              <a:t>Security!!</a:t>
            </a:r>
            <a:endParaRPr b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get started with IoT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2253825" y="4144875"/>
            <a:ext cx="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9944100" y="5237800"/>
            <a:ext cx="2247900" cy="1620300"/>
          </a:xfrm>
          <a:prstGeom prst="rect">
            <a:avLst/>
          </a:prstGeom>
          <a:solidFill>
            <a:srgbClr val="69C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1216800" y="1256350"/>
            <a:ext cx="975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bs-Latn-BA" sz="2000">
                <a:latin typeface="Trebuchet MS"/>
                <a:ea typeface="Trebuchet MS"/>
                <a:cs typeface="Trebuchet MS"/>
                <a:sym typeface="Trebuchet MS"/>
              </a:rPr>
              <a:t>Best methodology is learning by doing: Grab a NodeMCU or ESP8266 module and start exploring it.</a:t>
            </a:r>
            <a:r>
              <a:rPr b="1" lang="bs-Latn-BA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LUA NodeMcu WIFI | Modern Electronics"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2875" y="2397625"/>
            <a:ext cx="4068654" cy="28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7850" y="2397637"/>
            <a:ext cx="4956750" cy="28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2009275" y="5228275"/>
            <a:ext cx="387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>
                <a:latin typeface="Trebuchet MS"/>
                <a:ea typeface="Trebuchet MS"/>
                <a:cs typeface="Trebuchet MS"/>
                <a:sym typeface="Trebuchet MS"/>
              </a:rPr>
              <a:t>A Simple IoT Device - (Just a LED connected to my mobile via cloud)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8751400" y="5228275"/>
            <a:ext cx="11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>
                <a:latin typeface="Trebuchet MS"/>
                <a:ea typeface="Trebuchet MS"/>
                <a:cs typeface="Trebuchet MS"/>
                <a:sym typeface="Trebuchet MS"/>
              </a:rPr>
              <a:t>NodeMCU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</a:rPr>
              <a:t>IoT Project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1937500" y="3624575"/>
            <a:ext cx="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9944100" y="5237800"/>
            <a:ext cx="2247900" cy="1620300"/>
          </a:xfrm>
          <a:prstGeom prst="rect">
            <a:avLst/>
          </a:prstGeom>
          <a:solidFill>
            <a:srgbClr val="69C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250" y="3468225"/>
            <a:ext cx="953150" cy="9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200" y="1716175"/>
            <a:ext cx="953150" cy="9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425" y="3958750"/>
            <a:ext cx="953150" cy="9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675" y="2076450"/>
            <a:ext cx="953150" cy="9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3463" y="2669325"/>
            <a:ext cx="953150" cy="9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50396">
            <a:off x="4644250" y="2651848"/>
            <a:ext cx="1907950" cy="190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24"/>
          <p:cNvCxnSpPr/>
          <p:nvPr/>
        </p:nvCxnSpPr>
        <p:spPr>
          <a:xfrm>
            <a:off x="1956400" y="2520200"/>
            <a:ext cx="377400" cy="5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4"/>
          <p:cNvCxnSpPr/>
          <p:nvPr/>
        </p:nvCxnSpPr>
        <p:spPr>
          <a:xfrm flipH="1" rot="10800000">
            <a:off x="1569600" y="3407825"/>
            <a:ext cx="783000" cy="3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4"/>
          <p:cNvCxnSpPr/>
          <p:nvPr/>
        </p:nvCxnSpPr>
        <p:spPr>
          <a:xfrm rot="10800000">
            <a:off x="3069475" y="3577375"/>
            <a:ext cx="509400" cy="7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4"/>
          <p:cNvCxnSpPr>
            <a:endCxn id="232" idx="3"/>
          </p:cNvCxnSpPr>
          <p:nvPr/>
        </p:nvCxnSpPr>
        <p:spPr>
          <a:xfrm flipH="1">
            <a:off x="3256613" y="2669200"/>
            <a:ext cx="403800" cy="4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4"/>
          <p:cNvCxnSpPr/>
          <p:nvPr/>
        </p:nvCxnSpPr>
        <p:spPr>
          <a:xfrm>
            <a:off x="3258150" y="3417050"/>
            <a:ext cx="1905600" cy="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2200" y="931325"/>
            <a:ext cx="3095625" cy="247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4"/>
          <p:cNvCxnSpPr/>
          <p:nvPr/>
        </p:nvCxnSpPr>
        <p:spPr>
          <a:xfrm flipH="1" rot="10800000">
            <a:off x="6154200" y="2016150"/>
            <a:ext cx="1160100" cy="84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70799" y="3407825"/>
            <a:ext cx="2628725" cy="197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4"/>
          <p:cNvCxnSpPr>
            <a:endCxn id="241" idx="0"/>
          </p:cNvCxnSpPr>
          <p:nvPr/>
        </p:nvCxnSpPr>
        <p:spPr>
          <a:xfrm flipH="1" rot="-5400000">
            <a:off x="8771362" y="1894025"/>
            <a:ext cx="1594500" cy="1433100"/>
          </a:xfrm>
          <a:prstGeom prst="curvedConnector3">
            <a:avLst>
              <a:gd fmla="val -177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4"/>
          <p:cNvSpPr txBox="1"/>
          <p:nvPr/>
        </p:nvSpPr>
        <p:spPr>
          <a:xfrm>
            <a:off x="4881675" y="4511700"/>
            <a:ext cx="14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latin typeface="Trebuchet MS"/>
                <a:ea typeface="Trebuchet MS"/>
                <a:cs typeface="Trebuchet MS"/>
                <a:sym typeface="Trebuchet MS"/>
              </a:rPr>
              <a:t>Raspberry pi 0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9647813" y="5567825"/>
            <a:ext cx="14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latin typeface="Trebuchet MS"/>
                <a:ea typeface="Trebuchet MS"/>
                <a:cs typeface="Trebuchet MS"/>
                <a:sym typeface="Trebuchet MS"/>
              </a:rPr>
              <a:t>User Interface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2366652" y="3457500"/>
            <a:ext cx="7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latin typeface="Trebuchet MS"/>
                <a:ea typeface="Trebuchet MS"/>
                <a:cs typeface="Trebuchet MS"/>
                <a:sym typeface="Trebuchet MS"/>
              </a:rPr>
              <a:t>Router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860175" y="4248075"/>
            <a:ext cx="12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latin typeface="Trebuchet MS"/>
                <a:ea typeface="Trebuchet MS"/>
                <a:cs typeface="Trebuchet MS"/>
                <a:sym typeface="Trebuchet MS"/>
              </a:rPr>
              <a:t>Coordinator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2723350" y="4686125"/>
            <a:ext cx="12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bs-Latn-BA">
                <a:latin typeface="Trebuchet MS"/>
                <a:ea typeface="Trebuchet MS"/>
                <a:cs typeface="Trebuchet MS"/>
                <a:sym typeface="Trebuchet MS"/>
              </a:rPr>
              <a:t>oordinator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698200" y="2132850"/>
            <a:ext cx="12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bs-Latn-BA">
                <a:latin typeface="Trebuchet MS"/>
                <a:ea typeface="Trebuchet MS"/>
                <a:cs typeface="Trebuchet MS"/>
                <a:sym typeface="Trebuchet MS"/>
              </a:rPr>
              <a:t>oordinator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4085763" y="2132850"/>
            <a:ext cx="123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bs-Latn-BA">
                <a:latin typeface="Trebuchet MS"/>
                <a:ea typeface="Trebuchet MS"/>
                <a:cs typeface="Trebuchet MS"/>
                <a:sym typeface="Trebuchet MS"/>
              </a:rPr>
              <a:t>oordinator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50" name="Google Shape;250;p24"/>
          <p:cNvCxnSpPr>
            <a:stCxn id="246" idx="2"/>
            <a:endCxn id="247" idx="2"/>
          </p:cNvCxnSpPr>
          <p:nvPr/>
        </p:nvCxnSpPr>
        <p:spPr>
          <a:xfrm flipH="1" rot="-5400000">
            <a:off x="2192475" y="4151025"/>
            <a:ext cx="438000" cy="1863300"/>
          </a:xfrm>
          <a:prstGeom prst="curvedConnector3">
            <a:avLst>
              <a:gd fmla="val 1543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4"/>
          <p:cNvCxnSpPr>
            <a:stCxn id="229" idx="0"/>
            <a:endCxn id="231" idx="0"/>
          </p:cNvCxnSpPr>
          <p:nvPr/>
        </p:nvCxnSpPr>
        <p:spPr>
          <a:xfrm flipH="1" rot="-5400000">
            <a:off x="2912925" y="909025"/>
            <a:ext cx="360300" cy="1974600"/>
          </a:xfrm>
          <a:prstGeom prst="curvedConnector3">
            <a:avLst>
              <a:gd fmla="val -660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57" name="Google Shape;257;p25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</a:rPr>
              <a:t>Real Life Example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>
            <a:off x="9944100" y="5237800"/>
            <a:ext cx="2247900" cy="1620300"/>
          </a:xfrm>
          <a:prstGeom prst="rect">
            <a:avLst/>
          </a:prstGeom>
          <a:solidFill>
            <a:srgbClr val="69C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3127" y="2517063"/>
            <a:ext cx="2131774" cy="186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402" y="1206855"/>
            <a:ext cx="1542673" cy="107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50" y="2811050"/>
            <a:ext cx="1542675" cy="10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674" y="4140029"/>
            <a:ext cx="1399904" cy="166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0128" y="826375"/>
            <a:ext cx="2099305" cy="17287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5"/>
          <p:cNvCxnSpPr>
            <a:stCxn id="261" idx="3"/>
            <a:endCxn id="260" idx="1"/>
          </p:cNvCxnSpPr>
          <p:nvPr/>
        </p:nvCxnSpPr>
        <p:spPr>
          <a:xfrm>
            <a:off x="2319075" y="1742442"/>
            <a:ext cx="3624000" cy="17079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5"/>
          <p:cNvCxnSpPr>
            <a:endCxn id="260" idx="1"/>
          </p:cNvCxnSpPr>
          <p:nvPr/>
        </p:nvCxnSpPr>
        <p:spPr>
          <a:xfrm>
            <a:off x="1320727" y="3331318"/>
            <a:ext cx="4622400" cy="119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5"/>
          <p:cNvCxnSpPr>
            <a:endCxn id="260" idx="1"/>
          </p:cNvCxnSpPr>
          <p:nvPr/>
        </p:nvCxnSpPr>
        <p:spPr>
          <a:xfrm flipH="1" rot="-5400000">
            <a:off x="4537477" y="2044768"/>
            <a:ext cx="1657800" cy="1153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5"/>
          <p:cNvCxnSpPr>
            <a:stCxn id="263" idx="3"/>
            <a:endCxn id="260" idx="1"/>
          </p:cNvCxnSpPr>
          <p:nvPr/>
        </p:nvCxnSpPr>
        <p:spPr>
          <a:xfrm flipH="1" rot="10800000">
            <a:off x="3270578" y="3450352"/>
            <a:ext cx="2672400" cy="15219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9" name="Google Shape;26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52150" y="779650"/>
            <a:ext cx="3095625" cy="247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5"/>
          <p:cNvCxnSpPr>
            <a:stCxn id="260" idx="3"/>
          </p:cNvCxnSpPr>
          <p:nvPr/>
        </p:nvCxnSpPr>
        <p:spPr>
          <a:xfrm flipH="1" rot="10800000">
            <a:off x="8074900" y="1982518"/>
            <a:ext cx="1613100" cy="146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1" name="Google Shape;27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5449" y="4380175"/>
            <a:ext cx="2628725" cy="197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5"/>
          <p:cNvCxnSpPr>
            <a:stCxn id="271" idx="0"/>
          </p:cNvCxnSpPr>
          <p:nvPr/>
        </p:nvCxnSpPr>
        <p:spPr>
          <a:xfrm rot="-5400000">
            <a:off x="9507562" y="3209125"/>
            <a:ext cx="1473300" cy="86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5"/>
          <p:cNvSpPr txBox="1"/>
          <p:nvPr/>
        </p:nvSpPr>
        <p:spPr>
          <a:xfrm>
            <a:off x="6202450" y="4453975"/>
            <a:ext cx="16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>
                <a:latin typeface="Trebuchet MS"/>
                <a:ea typeface="Trebuchet MS"/>
                <a:cs typeface="Trebuchet MS"/>
                <a:sym typeface="Trebuchet MS"/>
              </a:rPr>
              <a:t>Samsung IOT Hub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/>
          <p:nvPr/>
        </p:nvSpPr>
        <p:spPr>
          <a:xfrm>
            <a:off x="9944100" y="5237800"/>
            <a:ext cx="2247900" cy="1620300"/>
          </a:xfrm>
          <a:prstGeom prst="rect">
            <a:avLst/>
          </a:prstGeom>
          <a:solidFill>
            <a:srgbClr val="69C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80" name="Google Shape;280;p26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5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82" name="Google Shape;282;p26"/>
          <p:cNvSpPr txBox="1"/>
          <p:nvPr/>
        </p:nvSpPr>
        <p:spPr>
          <a:xfrm>
            <a:off x="2330025" y="3916275"/>
            <a:ext cx="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933925" y="1170475"/>
            <a:ext cx="4109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bs-Latn-BA" sz="4100" u="sng"/>
              <a:t>Q&amp;A  Session</a:t>
            </a:r>
            <a:endParaRPr b="1" sz="4100" u="sng"/>
          </a:p>
        </p:txBody>
      </p:sp>
      <p:pic>
        <p:nvPicPr>
          <p:cNvPr id="284" name="Google Shape;284;p26"/>
          <p:cNvPicPr preferRelativeResize="0"/>
          <p:nvPr/>
        </p:nvPicPr>
        <p:blipFill rotWithShape="1">
          <a:blip r:embed="rId4">
            <a:alphaModFix/>
          </a:blip>
          <a:srcRect b="0" l="19093" r="18285" t="0"/>
          <a:stretch/>
        </p:blipFill>
        <p:spPr>
          <a:xfrm>
            <a:off x="781526" y="2351725"/>
            <a:ext cx="4286001" cy="312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cept Internet Of Things. Cloud Network Concept For Connected Smart  Devices. Vector Illustration Of IoT And Network Connections Stock Vector -  Illustration of industrial, background: 105074477" id="285" name="Google Shape;285;p26"/>
          <p:cNvPicPr preferRelativeResize="0"/>
          <p:nvPr/>
        </p:nvPicPr>
        <p:blipFill rotWithShape="1">
          <a:blip r:embed="rId5">
            <a:alphaModFix/>
          </a:blip>
          <a:srcRect b="11205" l="0" r="0" t="0"/>
          <a:stretch/>
        </p:blipFill>
        <p:spPr>
          <a:xfrm>
            <a:off x="5768350" y="2251700"/>
            <a:ext cx="601782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IoT ?</a:t>
            </a:r>
            <a:endParaRPr sz="5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161925" y="1420275"/>
            <a:ext cx="8128800" cy="4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b="1" lang="bs-Latn-BA" sz="2215">
                <a:latin typeface="Arial"/>
                <a:ea typeface="Arial"/>
                <a:cs typeface="Arial"/>
                <a:sym typeface="Arial"/>
              </a:rPr>
              <a:t>Internet of Things (IoT)</a:t>
            </a:r>
            <a:r>
              <a:rPr lang="bs-Latn-BA" sz="2215">
                <a:latin typeface="Arial"/>
                <a:ea typeface="Arial"/>
                <a:cs typeface="Arial"/>
                <a:sym typeface="Arial"/>
              </a:rPr>
              <a:t> is a interconnected network of devices which can transfer or receive data over a wireless network without human intervention.</a:t>
            </a:r>
            <a:endParaRPr sz="2215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bs-Latn-BA" sz="2215">
                <a:latin typeface="Arial"/>
                <a:ea typeface="Arial"/>
                <a:cs typeface="Arial"/>
                <a:sym typeface="Arial"/>
              </a:rPr>
              <a:t> </a:t>
            </a:r>
            <a:endParaRPr sz="2215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b="1" lang="bs-Latn-BA" sz="2215">
                <a:latin typeface="Arial"/>
                <a:ea typeface="Arial"/>
                <a:cs typeface="Arial"/>
                <a:sym typeface="Arial"/>
              </a:rPr>
              <a:t>Now what is thing ?</a:t>
            </a:r>
            <a:endParaRPr b="1" sz="2215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215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b="1" lang="bs-Latn-BA" sz="2215">
                <a:latin typeface="Arial"/>
                <a:ea typeface="Arial"/>
                <a:cs typeface="Arial"/>
                <a:sym typeface="Arial"/>
              </a:rPr>
              <a:t>Thing </a:t>
            </a:r>
            <a:r>
              <a:rPr lang="bs-Latn-BA" sz="2215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bs-Latn-BA" sz="2215">
                <a:latin typeface="Arial"/>
                <a:ea typeface="Arial"/>
                <a:cs typeface="Arial"/>
                <a:sym typeface="Arial"/>
              </a:rPr>
              <a:t>s the physical entity</a:t>
            </a:r>
            <a:r>
              <a:rPr lang="bs-Latn-BA" sz="2215">
                <a:latin typeface="Arial"/>
                <a:ea typeface="Arial"/>
                <a:cs typeface="Arial"/>
                <a:sym typeface="Arial"/>
              </a:rPr>
              <a:t> such as Smart light bulb, camera, sensors which has very constrained memory and computing power but capable of exchanging information over the network.</a:t>
            </a:r>
            <a:endParaRPr sz="2215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215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bs-Latn-BA" sz="2215">
                <a:latin typeface="Arial"/>
                <a:ea typeface="Arial"/>
                <a:cs typeface="Arial"/>
                <a:sym typeface="Arial"/>
              </a:rPr>
              <a:t>Network can be a </a:t>
            </a:r>
            <a:r>
              <a:rPr b="1" lang="bs-Latn-BA" sz="2215"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lang="bs-Latn-BA" sz="2215">
                <a:latin typeface="Arial"/>
                <a:ea typeface="Arial"/>
                <a:cs typeface="Arial"/>
                <a:sym typeface="Arial"/>
              </a:rPr>
              <a:t>ocal Area Network</a:t>
            </a:r>
            <a:r>
              <a:rPr lang="bs-Latn-BA" sz="2215">
                <a:latin typeface="Arial"/>
                <a:ea typeface="Arial"/>
                <a:cs typeface="Arial"/>
                <a:sym typeface="Arial"/>
              </a:rPr>
              <a:t> or it can be </a:t>
            </a:r>
            <a:r>
              <a:rPr b="1" lang="bs-Latn-BA" sz="2215">
                <a:latin typeface="Arial"/>
                <a:ea typeface="Arial"/>
                <a:cs typeface="Arial"/>
                <a:sym typeface="Arial"/>
              </a:rPr>
              <a:t>Internet</a:t>
            </a:r>
            <a:r>
              <a:rPr lang="bs-Latn-BA" sz="2215">
                <a:latin typeface="Arial"/>
                <a:ea typeface="Arial"/>
                <a:cs typeface="Arial"/>
                <a:sym typeface="Arial"/>
              </a:rPr>
              <a:t>.</a:t>
            </a:r>
            <a:endParaRPr sz="2215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bs-Latn-BA" sz="2215">
                <a:latin typeface="Arial"/>
                <a:ea typeface="Arial"/>
                <a:cs typeface="Arial"/>
                <a:sym typeface="Arial"/>
              </a:rPr>
              <a:t> </a:t>
            </a:r>
            <a:endParaRPr sz="2215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21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314326" y="2766050"/>
            <a:ext cx="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27,860 Internet Of Things Illustrations Illustrations &amp; Clip Art - iStock"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25" y="2077911"/>
            <a:ext cx="3710775" cy="2595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Drivers of IoT</a:t>
            </a:r>
            <a:r>
              <a:rPr lang="bs-Latn-BA" sz="4000">
                <a:solidFill>
                  <a:srgbClr val="FFFFFF"/>
                </a:solidFill>
              </a:rPr>
              <a:t> 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458750" y="1922475"/>
            <a:ext cx="10442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500"/>
              <a:t>A complete IoT system has four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500"/>
              <a:t>different</a:t>
            </a:r>
            <a:r>
              <a:rPr lang="bs-Latn-BA" sz="2500"/>
              <a:t> </a:t>
            </a:r>
            <a:r>
              <a:rPr lang="bs-Latn-BA" sz="2500"/>
              <a:t>components: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bs-Latn-BA" sz="2500"/>
              <a:t>Sensors/Things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bs-Latn-BA" sz="2500"/>
              <a:t>Connectivity 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bs-Latn-BA" sz="2500"/>
              <a:t>Data Processing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bs-Latn-BA" sz="2500"/>
              <a:t>User interface</a:t>
            </a:r>
            <a:endParaRPr sz="2500"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775" y="1814950"/>
            <a:ext cx="5631624" cy="34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/>
          <p:nvPr/>
        </p:nvSpPr>
        <p:spPr>
          <a:xfrm>
            <a:off x="9944100" y="5237800"/>
            <a:ext cx="2247900" cy="1620300"/>
          </a:xfrm>
          <a:prstGeom prst="rect">
            <a:avLst/>
          </a:prstGeom>
          <a:solidFill>
            <a:srgbClr val="69C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Sensors/Devices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688625" y="1433850"/>
            <a:ext cx="1035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bs-Latn-BA" sz="2000">
                <a:latin typeface="Trebuchet MS"/>
                <a:ea typeface="Trebuchet MS"/>
                <a:cs typeface="Trebuchet MS"/>
                <a:sym typeface="Trebuchet MS"/>
              </a:rPr>
              <a:t>Sensors or devices collect data from their environment. 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bs-Latn-BA" sz="2000">
                <a:latin typeface="Trebuchet MS"/>
                <a:ea typeface="Trebuchet MS"/>
                <a:cs typeface="Trebuchet MS"/>
                <a:sym typeface="Trebuchet MS"/>
              </a:rPr>
              <a:t>This could be as simple as a temperature reading or as complex as a full video feed.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050" y="3185300"/>
            <a:ext cx="1963075" cy="19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575" y="2905075"/>
            <a:ext cx="2821224" cy="2202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tonics" id="106" name="Google Shape;10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5125" y="3008125"/>
            <a:ext cx="2216451" cy="221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7">
            <a:alphaModFix/>
          </a:blip>
          <a:srcRect b="8317" l="29383" r="0" t="15515"/>
          <a:stretch/>
        </p:blipFill>
        <p:spPr>
          <a:xfrm>
            <a:off x="3315775" y="3008125"/>
            <a:ext cx="2821226" cy="22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/>
          <p:nvPr/>
        </p:nvSpPr>
        <p:spPr>
          <a:xfrm>
            <a:off x="9944100" y="5237800"/>
            <a:ext cx="2247900" cy="1620300"/>
          </a:xfrm>
          <a:prstGeom prst="rect">
            <a:avLst/>
          </a:prstGeom>
          <a:solidFill>
            <a:srgbClr val="69C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7980875" y="1478700"/>
            <a:ext cx="3687900" cy="2021700"/>
          </a:xfrm>
          <a:prstGeom prst="wedgeRoundRectCallout">
            <a:avLst>
              <a:gd fmla="val -63158" name="adj1"/>
              <a:gd fmla="val 3080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Connectivity</a:t>
            </a:r>
            <a:endParaRPr sz="5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 rotWithShape="1">
          <a:blip r:embed="rId4">
            <a:alphaModFix/>
          </a:blip>
          <a:srcRect b="3971" l="2900" r="18482" t="13628"/>
          <a:stretch/>
        </p:blipFill>
        <p:spPr>
          <a:xfrm>
            <a:off x="5069325" y="4317240"/>
            <a:ext cx="1196826" cy="830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2350" y="4092401"/>
            <a:ext cx="1280550" cy="128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5"/>
          <p:cNvCxnSpPr/>
          <p:nvPr/>
        </p:nvCxnSpPr>
        <p:spPr>
          <a:xfrm rot="10800000">
            <a:off x="871275" y="1556975"/>
            <a:ext cx="0" cy="386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871275" y="5422775"/>
            <a:ext cx="6971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1" name="Google Shape;12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6075" y="3471600"/>
            <a:ext cx="1196826" cy="119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30123" y="2119425"/>
            <a:ext cx="2081138" cy="224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 rotWithShape="1">
          <a:blip r:embed="rId8">
            <a:alphaModFix/>
          </a:blip>
          <a:srcRect b="54920" l="24991" r="25373" t="15300"/>
          <a:stretch/>
        </p:blipFill>
        <p:spPr>
          <a:xfrm>
            <a:off x="947475" y="1610500"/>
            <a:ext cx="219449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/>
          <p:nvPr/>
        </p:nvSpPr>
        <p:spPr>
          <a:xfrm>
            <a:off x="4972050" y="4092275"/>
            <a:ext cx="2650800" cy="119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5200188" y="2730900"/>
            <a:ext cx="219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900">
                <a:latin typeface="Trebuchet MS"/>
                <a:ea typeface="Trebuchet MS"/>
                <a:cs typeface="Trebuchet MS"/>
                <a:sym typeface="Trebuchet MS"/>
              </a:rPr>
              <a:t>Most suitable for IoT applications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2411125" y="5404050"/>
            <a:ext cx="482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000">
                <a:latin typeface="Trebuchet MS"/>
                <a:ea typeface="Trebuchet MS"/>
                <a:cs typeface="Trebuchet MS"/>
                <a:sym typeface="Trebuchet MS"/>
              </a:rPr>
              <a:t>Least Power Consumption →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 rot="-5400000">
            <a:off x="-838125" y="3162700"/>
            <a:ext cx="277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000">
                <a:latin typeface="Trebuchet MS"/>
                <a:ea typeface="Trebuchet MS"/>
                <a:cs typeface="Trebuchet MS"/>
                <a:sym typeface="Trebuchet MS"/>
              </a:rPr>
              <a:t>Greater Range</a:t>
            </a:r>
            <a:r>
              <a:rPr lang="bs-Latn-BA" sz="2000">
                <a:latin typeface="Trebuchet MS"/>
                <a:ea typeface="Trebuchet MS"/>
                <a:cs typeface="Trebuchet MS"/>
                <a:sym typeface="Trebuchet MS"/>
              </a:rPr>
              <a:t> →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8" name="Google Shape;128;p15"/>
          <p:cNvCxnSpPr>
            <a:stCxn id="125" idx="2"/>
            <a:endCxn id="124" idx="0"/>
          </p:cNvCxnSpPr>
          <p:nvPr/>
        </p:nvCxnSpPr>
        <p:spPr>
          <a:xfrm>
            <a:off x="6297438" y="3500400"/>
            <a:ext cx="0" cy="59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5"/>
          <p:cNvSpPr txBox="1"/>
          <p:nvPr/>
        </p:nvSpPr>
        <p:spPr>
          <a:xfrm>
            <a:off x="8271725" y="1719900"/>
            <a:ext cx="3258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200">
                <a:latin typeface="Trebuchet MS"/>
                <a:ea typeface="Trebuchet MS"/>
                <a:cs typeface="Trebuchet MS"/>
                <a:sym typeface="Trebuchet MS"/>
              </a:rPr>
              <a:t>IoT devices are generally short ranged and designed for low power consumption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9944100" y="5237800"/>
            <a:ext cx="2247900" cy="1620300"/>
          </a:xfrm>
          <a:prstGeom prst="rect">
            <a:avLst/>
          </a:prstGeom>
          <a:solidFill>
            <a:srgbClr val="69C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0" y="73875"/>
            <a:ext cx="12192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Connectivity</a:t>
            </a:r>
            <a:endParaRPr sz="5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2330025" y="3916275"/>
            <a:ext cx="18900" cy="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834750" y="2534138"/>
            <a:ext cx="4508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000"/>
              <a:t>The sensors/devices can be connected to the cloud through a variety of methods including: cellular, satellite, WiFi, Bluetooth or connecting directly to the internet via ethernet.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12064" l="0" r="0" t="0"/>
          <a:stretch/>
        </p:blipFill>
        <p:spPr>
          <a:xfrm>
            <a:off x="6227950" y="1657613"/>
            <a:ext cx="5380326" cy="378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1169725" y="4792100"/>
            <a:ext cx="543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bs-Latn-BA" sz="1900">
                <a:latin typeface="Trebuchet MS"/>
                <a:ea typeface="Trebuchet MS"/>
                <a:cs typeface="Trebuchet MS"/>
                <a:sym typeface="Trebuchet MS"/>
              </a:rPr>
              <a:t>Zigbee</a:t>
            </a:r>
            <a:r>
              <a:rPr lang="bs-Latn-BA" sz="19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bs-Latn-BA" sz="1900">
                <a:latin typeface="Trebuchet MS"/>
                <a:ea typeface="Trebuchet MS"/>
                <a:cs typeface="Trebuchet MS"/>
                <a:sym typeface="Trebuchet MS"/>
              </a:rPr>
              <a:t>MQTT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7" name="Google Shape;147;p17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 sz="5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/>
        </p:nvSpPr>
        <p:spPr>
          <a:xfrm>
            <a:off x="2330025" y="3763875"/>
            <a:ext cx="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0" name="Google Shape;15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024" y="1724013"/>
            <a:ext cx="8219950" cy="3629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sp>
        <p:nvSpPr>
          <p:cNvPr id="151" name="Google Shape;151;p17"/>
          <p:cNvSpPr/>
          <p:nvPr/>
        </p:nvSpPr>
        <p:spPr>
          <a:xfrm>
            <a:off x="9944100" y="5237800"/>
            <a:ext cx="2247900" cy="1620300"/>
          </a:xfrm>
          <a:prstGeom prst="rect">
            <a:avLst/>
          </a:prstGeom>
          <a:solidFill>
            <a:srgbClr val="69C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50800" lvl="0" marL="228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bs-Latn-BA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 sz="5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9" name="Google Shape;159;p18"/>
          <p:cNvSpPr txBox="1"/>
          <p:nvPr/>
        </p:nvSpPr>
        <p:spPr>
          <a:xfrm>
            <a:off x="2330025" y="3763875"/>
            <a:ext cx="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20096" r="17140" t="0"/>
          <a:stretch/>
        </p:blipFill>
        <p:spPr>
          <a:xfrm>
            <a:off x="2743363" y="1131987"/>
            <a:ext cx="6705276" cy="45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/>
        </p:nvSpPr>
        <p:spPr>
          <a:xfrm>
            <a:off x="442625" y="1414950"/>
            <a:ext cx="94422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2200">
                <a:latin typeface="Trebuchet MS"/>
                <a:ea typeface="Trebuchet MS"/>
                <a:cs typeface="Trebuchet MS"/>
                <a:sym typeface="Trebuchet MS"/>
              </a:rPr>
              <a:t>Many companies from different sectors are adopting IoT to simply, improve and automate different processes. 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lang="bs-Latn-BA" sz="2200">
                <a:latin typeface="Trebuchet MS"/>
                <a:ea typeface="Trebuchet MS"/>
                <a:cs typeface="Trebuchet MS"/>
                <a:sym typeface="Trebuchet MS"/>
              </a:rPr>
              <a:t>Wearables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lang="bs-Latn-BA" sz="2200">
                <a:latin typeface="Trebuchet MS"/>
                <a:ea typeface="Trebuchet MS"/>
                <a:cs typeface="Trebuchet MS"/>
                <a:sym typeface="Trebuchet MS"/>
              </a:rPr>
              <a:t>Health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lang="bs-Latn-BA" sz="2200">
                <a:latin typeface="Trebuchet MS"/>
                <a:ea typeface="Trebuchet MS"/>
                <a:cs typeface="Trebuchet MS"/>
                <a:sym typeface="Trebuchet MS"/>
              </a:rPr>
              <a:t>Traffic monitoring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lang="bs-Latn-BA" sz="2200">
                <a:latin typeface="Trebuchet MS"/>
                <a:ea typeface="Trebuchet MS"/>
                <a:cs typeface="Trebuchet MS"/>
                <a:sym typeface="Trebuchet MS"/>
              </a:rPr>
              <a:t>Fleet management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lang="bs-Latn-BA" sz="2200">
                <a:latin typeface="Trebuchet MS"/>
                <a:ea typeface="Trebuchet MS"/>
                <a:cs typeface="Trebuchet MS"/>
                <a:sym typeface="Trebuchet MS"/>
              </a:rPr>
              <a:t>Agriculture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lang="bs-Latn-BA" sz="2200">
                <a:latin typeface="Trebuchet MS"/>
                <a:ea typeface="Trebuchet MS"/>
                <a:cs typeface="Trebuchet MS"/>
                <a:sym typeface="Trebuchet MS"/>
              </a:rPr>
              <a:t>Smart grid and energy saving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lang="bs-Latn-BA" sz="2200">
                <a:latin typeface="Trebuchet MS"/>
                <a:ea typeface="Trebuchet MS"/>
                <a:cs typeface="Trebuchet MS"/>
                <a:sym typeface="Trebuchet MS"/>
              </a:rPr>
              <a:t>Maintenance management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0" y="9525"/>
            <a:ext cx="12192000" cy="1043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67" name="Google Shape;167;p19"/>
          <p:cNvSpPr txBox="1"/>
          <p:nvPr>
            <p:ph type="title"/>
          </p:nvPr>
        </p:nvSpPr>
        <p:spPr>
          <a:xfrm>
            <a:off x="0" y="9675"/>
            <a:ext cx="121920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sz="4000"/>
              <a:t>Application of IoT ?</a:t>
            </a:r>
            <a:endParaRPr b="0" sz="3500">
              <a:solidFill>
                <a:srgbClr val="FFFFFF"/>
              </a:solidFill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0" y="73875"/>
            <a:ext cx="1071000" cy="91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 rotWithShape="1">
          <a:blip r:embed="rId4">
            <a:alphaModFix/>
          </a:blip>
          <a:srcRect b="0" l="5304" r="2758" t="4571"/>
          <a:stretch/>
        </p:blipFill>
        <p:spPr>
          <a:xfrm>
            <a:off x="5522325" y="2555600"/>
            <a:ext cx="5531700" cy="236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